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7" r:id="rId3"/>
    <p:sldId id="260" r:id="rId4"/>
    <p:sldId id="261" r:id="rId5"/>
    <p:sldId id="262" r:id="rId6"/>
    <p:sldId id="263" r:id="rId7"/>
    <p:sldId id="264" r:id="rId8"/>
    <p:sldId id="268" r:id="rId9"/>
    <p:sldId id="271" r:id="rId10"/>
    <p:sldId id="270" r:id="rId11"/>
    <p:sldId id="272" r:id="rId12"/>
    <p:sldId id="269" r:id="rId13"/>
  </p:sldIdLst>
  <p:sldSz cx="9144000" cy="5143500" type="screen16x9"/>
  <p:notesSz cx="6858000" cy="9144000"/>
  <p:embeddedFontLst>
    <p:embeddedFont>
      <p:font typeface="Rubik SemiBold" panose="020B0604020202020204" charset="-79"/>
      <p:regular r:id="rId15"/>
      <p:bold r:id="rId16"/>
      <p:italic r:id="rId17"/>
      <p:boldItalic r:id="rId18"/>
    </p:embeddedFont>
    <p:embeddedFont>
      <p:font typeface="Roboto Mono" panose="020B0604020202020204" charset="0"/>
      <p:regular r:id="rId19"/>
      <p:bold r:id="rId20"/>
      <p:italic r:id="rId21"/>
      <p:boldItalic r:id="rId22"/>
    </p:embeddedFont>
    <p:embeddedFont>
      <p:font typeface="Rubik Medium" panose="020B0604020202020204" charset="-79"/>
      <p:regular r:id="rId23"/>
      <p:bold r:id="rId24"/>
      <p:italic r:id="rId25"/>
      <p:boldItalic r:id="rId26"/>
    </p:embeddedFont>
    <p:embeddedFont>
      <p:font typeface="Rubik Light" panose="020B0604020202020204" charset="-79"/>
      <p:regular r:id="rId27"/>
      <p:bold r:id="rId28"/>
      <p:italic r:id="rId29"/>
      <p:boldItalic r:id="rId30"/>
    </p:embeddedFont>
    <p:embeddedFont>
      <p:font typeface="Rubik" panose="020B0604020202020204" charset="-79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370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ableStyles" Target="tableStyle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7-21T14:30:13.851" idx="1">
    <p:pos x="171" y="112"/>
    <p:text>Aca poner el tema, y que se espera de la clase de hoy. E
Ejemplo: Entender el uso básico de tal libreria.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7867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Agregar e mail al thank you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9edc595f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9edc595f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164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e6fb4552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e6fb4552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16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20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26.png"/><Relationship Id="rId17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22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25.png"/><Relationship Id="rId4" Type="http://schemas.openxmlformats.org/officeDocument/2006/relationships/image" Target="../media/image21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2733438" y="3190889"/>
            <a:ext cx="3677100" cy="55396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EXPRESS: HASHING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34950" y="246125"/>
            <a:ext cx="59626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INFORMACIÓN IMPORTANTE</a:t>
            </a: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92101" y="1274074"/>
            <a:ext cx="8254999" cy="298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★ hash() y compare() se ejecutan de manera asincrónica, es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decir que no bloquea la ejecución del resto del código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★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hashSync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() y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compareSync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() se ejecutan de manera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sincrónica, es decir que bloquea la ejecución del resto del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código hasta que termine con la operación.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601104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1881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SEGUIMOS CONOCIENDO EXPRESS</a:t>
            </a:r>
          </a:p>
          <a:p>
            <a:pPr lvl="0" algn="ctr"/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lvl="0" algn="ctr"/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 equipo trabajamos para </a:t>
            </a:r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levantar el </a:t>
            </a:r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servidor, utilizar los métodos de http, configurar las vistas, conectar la base de datos, </a:t>
            </a:r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crear un CRUD.. </a:t>
            </a:r>
            <a:endParaRPr lang="es-ES" sz="1800" b="1" dirty="0" smtClean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lvl="0" algn="ctr"/>
            <a:r>
              <a:rPr lang="es-ES" sz="1800" b="1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Ahora </a:t>
            </a:r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nos toca  encriptar y validar información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75" y="966354"/>
            <a:ext cx="8259250" cy="2728055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75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900" b="1" dirty="0" smtClean="0">
                <a:solidFill>
                  <a:srgbClr val="060457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Como éste equipo está a full.. También aprendimos a conectar la base de datos</a:t>
            </a:r>
            <a:endParaRPr sz="900" b="1" dirty="0">
              <a:solidFill>
                <a:srgbClr val="060457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185587" y="1718981"/>
            <a:ext cx="8268375" cy="1661963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1-CONOCER LOS CONCEPTOS DE HASHING Y SU IMPLEMENTACION.</a:t>
            </a:r>
          </a:p>
          <a:p>
            <a:pPr lvl="0" algn="ctr"/>
            <a:endParaRPr lang="es-ES"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pPr lvl="0" algn="ctr"/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2-INSTALAR Y UTILIZAR BCRYPT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265175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HASHING|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1722945" y="1286774"/>
            <a:ext cx="7708269" cy="206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AR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“</a:t>
            </a:r>
          </a:p>
          <a:p>
            <a:r>
              <a:rPr lang="es-AR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Cuando trabajamos con </a:t>
            </a:r>
            <a:r>
              <a:rPr lang="es-AR" sz="20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datos</a:t>
            </a:r>
          </a:p>
          <a:p>
            <a:r>
              <a:rPr lang="es-AR" sz="20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sensibles </a:t>
            </a:r>
            <a:r>
              <a:rPr lang="es-AR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 fundamental</a:t>
            </a:r>
          </a:p>
          <a:p>
            <a:r>
              <a:rPr lang="es-AR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almacenarlos </a:t>
            </a:r>
            <a:r>
              <a:rPr lang="es-AR" sz="20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encriptados</a:t>
            </a:r>
            <a:r>
              <a:rPr lang="es-AR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para</a:t>
            </a:r>
          </a:p>
          <a:p>
            <a:r>
              <a:rPr lang="es-ES" sz="20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preservar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la información en caso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 que un tercero acceda a ella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.”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D348A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 amt="63000"/>
          </a:blip>
          <a:srcRect l="21507"/>
          <a:stretch/>
        </p:blipFill>
        <p:spPr>
          <a:xfrm rot="5400000">
            <a:off x="1970678" y="-1850975"/>
            <a:ext cx="5144026" cy="92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3"/>
          <p:cNvSpPr txBox="1"/>
          <p:nvPr/>
        </p:nvSpPr>
        <p:spPr>
          <a:xfrm>
            <a:off x="314500" y="289875"/>
            <a:ext cx="51330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QUÉ ES UN HASH</a:t>
            </a:r>
            <a:r>
              <a:rPr lang="es" sz="2800" b="1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7" name="Google Shape;177;p33"/>
          <p:cNvSpPr txBox="1"/>
          <p:nvPr/>
        </p:nvSpPr>
        <p:spPr>
          <a:xfrm>
            <a:off x="416168" y="1251438"/>
            <a:ext cx="8253045" cy="3059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En informática, las funciones de hasheo nos permiten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encriptar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datos. Es decir,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transformar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texto plano en una </a:t>
            </a:r>
            <a:r>
              <a:rPr lang="es-ES" sz="1600" i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nueva serie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de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caracteres -con una longitud fija- imposible de descifrar para el</a:t>
            </a:r>
          </a:p>
          <a:p>
            <a:r>
              <a:rPr lang="es-AR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ojo humano</a:t>
            </a:r>
            <a:r>
              <a:rPr lang="es-AR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AR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por eso que estas funciones vienen acompañadas de dos</a:t>
            </a:r>
          </a:p>
          <a:p>
            <a:r>
              <a:rPr lang="es-AR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características principales: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➔ la opción de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encriptar un dato</a:t>
            </a:r>
          </a:p>
          <a:p>
            <a:r>
              <a:rPr lang="es-AR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➔ la opción de </a:t>
            </a:r>
            <a:r>
              <a:rPr lang="es-AR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comparar </a:t>
            </a:r>
            <a:r>
              <a:rPr lang="es-AR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dato entrante con un dato</a:t>
            </a:r>
          </a:p>
          <a:p>
            <a:r>
              <a:rPr lang="es-AR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hasheado </a:t>
            </a:r>
            <a:r>
              <a:rPr lang="es-AR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verificar si coinciden o no</a:t>
            </a:r>
            <a:endParaRPr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278558" y="326908"/>
            <a:ext cx="692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s-AR" sz="20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r>
              <a:rPr lang="es-ES" sz="20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bycrypt</a:t>
            </a:r>
            <a:r>
              <a:rPr lang="es-ES" sz="20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45694" y="1001934"/>
            <a:ext cx="8253045" cy="3442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paquete </a:t>
            </a:r>
            <a:r>
              <a:rPr lang="es-ES" sz="24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bycrypt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nos permite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incorporar estas funciones en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nuestro proyecto de </a:t>
            </a:r>
            <a:r>
              <a:rPr lang="es-ES" sz="24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Node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usarlo hay que instalarlo a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través de </a:t>
            </a:r>
            <a:r>
              <a:rPr lang="es-ES" sz="24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npm</a:t>
            </a:r>
            <a:r>
              <a:rPr lang="es-ES" sz="24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5" name="Imagen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09435" y="3215078"/>
            <a:ext cx="5059240" cy="48023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329025" y="163437"/>
            <a:ext cx="692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r>
              <a:rPr lang="es-AR" sz="20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hashSync</a:t>
            </a:r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()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865794"/>
            <a:ext cx="8253045" cy="3442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un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método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trae el paquete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bcrypt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que nos va a permitir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encriptar datos. Recibe dos parámetros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● El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dato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queremos encriptar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● La </a:t>
            </a:r>
            <a:r>
              <a:rPr lang="es-ES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sal 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que le queremos añadir a la encriptación</a:t>
            </a:r>
          </a:p>
          <a:p>
            <a:endParaRPr lang="es-AR" sz="16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algn="ctr"/>
            <a:r>
              <a:rPr lang="es-AR" sz="16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¿</a:t>
            </a:r>
            <a:r>
              <a:rPr lang="es-AR" sz="16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Qué es la sal?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pequeño dato añadido que hace que los hash sean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significativamente más difíciles de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crackear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 En este contexto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se le suele pasar 10 o 12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8300" y="3682026"/>
            <a:ext cx="7086600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625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7"/>
          <p:cNvGrpSpPr/>
          <p:nvPr/>
        </p:nvGrpSpPr>
        <p:grpSpPr>
          <a:xfrm>
            <a:off x="6886501" y="677664"/>
            <a:ext cx="1381873" cy="1381873"/>
            <a:chOff x="4889845" y="963335"/>
            <a:chExt cx="1596803" cy="1596803"/>
          </a:xfrm>
        </p:grpSpPr>
        <p:grpSp>
          <p:nvGrpSpPr>
            <p:cNvPr id="216" name="Google Shape;216;p37"/>
            <p:cNvGrpSpPr/>
            <p:nvPr/>
          </p:nvGrpSpPr>
          <p:grpSpPr>
            <a:xfrm>
              <a:off x="4889845" y="963335"/>
              <a:ext cx="1596803" cy="1596803"/>
              <a:chOff x="3044100" y="1158150"/>
              <a:chExt cx="2827200" cy="2827200"/>
            </a:xfrm>
          </p:grpSpPr>
          <p:grpSp>
            <p:nvGrpSpPr>
              <p:cNvPr id="217" name="Google Shape;217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18" name="Google Shape;218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0" name="Google Shape;220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1" name="Google Shape;22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98724" y="1208525"/>
              <a:ext cx="579050" cy="579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7"/>
            <p:cNvSpPr txBox="1"/>
            <p:nvPr/>
          </p:nvSpPr>
          <p:spPr>
            <a:xfrm>
              <a:off x="5182750" y="1787575"/>
              <a:ext cx="1011000" cy="48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6AE0C0"/>
                  </a:solidFill>
                  <a:latin typeface="Rubik"/>
                  <a:ea typeface="Rubik"/>
                  <a:cs typeface="Rubik"/>
                  <a:sym typeface="Rubik"/>
                </a:rPr>
                <a:t>DAA</a:t>
              </a:r>
              <a:endParaRPr sz="1500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23" name="Google Shape;223;p37"/>
          <p:cNvGrpSpPr/>
          <p:nvPr/>
        </p:nvGrpSpPr>
        <p:grpSpPr>
          <a:xfrm>
            <a:off x="5357747" y="2196577"/>
            <a:ext cx="1381873" cy="1381873"/>
            <a:chOff x="2104595" y="2893185"/>
            <a:chExt cx="1596803" cy="1596803"/>
          </a:xfrm>
        </p:grpSpPr>
        <p:grpSp>
          <p:nvGrpSpPr>
            <p:cNvPr id="224" name="Google Shape;224;p37"/>
            <p:cNvGrpSpPr/>
            <p:nvPr/>
          </p:nvGrpSpPr>
          <p:grpSpPr>
            <a:xfrm>
              <a:off x="2104595" y="2893185"/>
              <a:ext cx="1596803" cy="1596803"/>
              <a:chOff x="3044100" y="1158150"/>
              <a:chExt cx="2827200" cy="2827200"/>
            </a:xfrm>
          </p:grpSpPr>
          <p:grpSp>
            <p:nvGrpSpPr>
              <p:cNvPr id="225" name="Google Shape;225;p37"/>
              <p:cNvGrpSpPr/>
              <p:nvPr/>
            </p:nvGrpSpPr>
            <p:grpSpPr>
              <a:xfrm>
                <a:off x="3210000" y="1324050"/>
                <a:ext cx="2495400" cy="2495400"/>
                <a:chOff x="3210000" y="1324050"/>
                <a:chExt cx="2495400" cy="2495400"/>
              </a:xfrm>
            </p:grpSpPr>
            <p:sp>
              <p:nvSpPr>
                <p:cNvPr id="226" name="Google Shape;226;p37"/>
                <p:cNvSpPr/>
                <p:nvPr/>
              </p:nvSpPr>
              <p:spPr>
                <a:xfrm>
                  <a:off x="3429000" y="1543050"/>
                  <a:ext cx="2057400" cy="2057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7"/>
                <p:cNvSpPr/>
                <p:nvPr/>
              </p:nvSpPr>
              <p:spPr>
                <a:xfrm>
                  <a:off x="3210000" y="1324050"/>
                  <a:ext cx="2495400" cy="2495400"/>
                </a:xfrm>
                <a:prstGeom prst="donut">
                  <a:avLst>
                    <a:gd name="adj" fmla="val 2882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37"/>
              <p:cNvSpPr/>
              <p:nvPr/>
            </p:nvSpPr>
            <p:spPr>
              <a:xfrm>
                <a:off x="3044100" y="1158150"/>
                <a:ext cx="2827200" cy="28272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29" name="Google Shape;22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6699" y="3238900"/>
              <a:ext cx="492600" cy="49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37"/>
            <p:cNvSpPr txBox="1"/>
            <p:nvPr/>
          </p:nvSpPr>
          <p:spPr>
            <a:xfrm>
              <a:off x="2359684" y="3655287"/>
              <a:ext cx="10866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7223A5"/>
                  </a:solidFill>
                  <a:latin typeface="Rubik"/>
                  <a:ea typeface="Rubik"/>
                  <a:cs typeface="Rubik"/>
                  <a:sym typeface="Rubik"/>
                </a:rPr>
                <a:t>DIGITAL INTERACTION</a:t>
              </a:r>
              <a:endParaRPr sz="90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</p:grpSp>
      <p:grpSp>
        <p:nvGrpSpPr>
          <p:cNvPr id="231" name="Google Shape;231;p37"/>
          <p:cNvGrpSpPr/>
          <p:nvPr/>
        </p:nvGrpSpPr>
        <p:grpSpPr>
          <a:xfrm>
            <a:off x="0" y="11100"/>
            <a:ext cx="9144434" cy="5132400"/>
            <a:chOff x="0" y="0"/>
            <a:chExt cx="9131650" cy="5132400"/>
          </a:xfrm>
        </p:grpSpPr>
        <p:pic>
          <p:nvPicPr>
            <p:cNvPr id="232" name="Google Shape;232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0" y="0"/>
              <a:ext cx="9131650" cy="513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37"/>
            <p:cNvPicPr preferRelativeResize="0"/>
            <p:nvPr/>
          </p:nvPicPr>
          <p:blipFill rotWithShape="1">
            <a:blip r:embed="rId6">
              <a:alphaModFix amt="31000"/>
            </a:blip>
            <a:srcRect l="22566" t="30776" r="10152"/>
            <a:stretch/>
          </p:blipFill>
          <p:spPr>
            <a:xfrm>
              <a:off x="0" y="0"/>
              <a:ext cx="4756849" cy="3915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37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7909375" y="4223300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7"/>
          <p:cNvSpPr txBox="1"/>
          <p:nvPr/>
        </p:nvSpPr>
        <p:spPr>
          <a:xfrm>
            <a:off x="246475" y="160225"/>
            <a:ext cx="692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  <a:r>
              <a:rPr lang="es-AR" sz="20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compareSync</a:t>
            </a:r>
            <a:r>
              <a:rPr lang="es-AR" sz="20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()</a:t>
            </a:r>
            <a:r>
              <a:rPr lang="es" sz="2800" b="1" dirty="0" smtClean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|</a:t>
            </a:r>
            <a:endParaRPr sz="28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77;p33"/>
          <p:cNvSpPr txBox="1"/>
          <p:nvPr/>
        </p:nvSpPr>
        <p:spPr>
          <a:xfrm>
            <a:off x="416169" y="865794"/>
            <a:ext cx="8253045" cy="3442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Es un método que trae el paquete </a:t>
            </a:r>
            <a:r>
              <a:rPr lang="es-ES" sz="1600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bcrypt</a:t>
            </a:r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que nos va a permitir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comparar un texto plano contra un hash para saber si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coinciden o no. Este método retorna un booleano y recibe dos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parámetros</a:t>
            </a:r>
            <a:r>
              <a:rPr lang="es-ES" sz="1600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:</a:t>
            </a:r>
          </a:p>
          <a:p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● El primero, el texto plano</a:t>
            </a:r>
          </a:p>
          <a:p>
            <a:r>
              <a:rPr lang="es-ES" sz="160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● El segundo, el hash con el que lo queremos comparar</a:t>
            </a:r>
            <a:endParaRPr lang="es-ES" sz="1600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169" y="3202188"/>
            <a:ext cx="80867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8316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432</Words>
  <Application>Microsoft Office PowerPoint</Application>
  <PresentationFormat>Presentación en pantalla (16:9)</PresentationFormat>
  <Paragraphs>76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Arial</vt:lpstr>
      <vt:lpstr>Rubik SemiBold</vt:lpstr>
      <vt:lpstr>Roboto Mono</vt:lpstr>
      <vt:lpstr>Rubik Medium</vt:lpstr>
      <vt:lpstr>Rubik Light</vt:lpstr>
      <vt:lpstr>Rubik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5</cp:revision>
  <dcterms:modified xsi:type="dcterms:W3CDTF">2022-08-03T21:17:22Z</dcterms:modified>
</cp:coreProperties>
</file>